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5" r:id="rId4"/>
    <p:sldId id="257" r:id="rId5"/>
    <p:sldId id="285" r:id="rId6"/>
    <p:sldId id="272" r:id="rId7"/>
    <p:sldId id="286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B19A1-F26E-47B0-B735-2BE105CB8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12B905-3704-4B61-B9FE-220A9520B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5E8EA-96F0-47AC-8F42-9D7F988A6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73B4-BC11-4827-9040-43312097A949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BB63B-63A4-42E2-B848-0664D4C09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617D1-F516-44F4-9778-D5EC3E3E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FB21-B2F1-4BC8-B7AA-B968FE1FDA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36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B3D67-CA6F-4A98-8FCD-2BE3C1869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E5C599-F92C-4827-B088-D077E4F1F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86606-D24E-4216-801B-68065695E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73B4-BC11-4827-9040-43312097A949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DF87D-A18F-46FF-8455-13158C4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64A97-3EC9-4168-962A-9558EE0CD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FB21-B2F1-4BC8-B7AA-B968FE1FDA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49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D942C4-1B0A-4986-B5B7-6B94AEE299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E26657-DC55-4FB1-8712-A4270D84E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6FF15-A118-479B-B4C2-1B3E0C61E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73B4-BC11-4827-9040-43312097A949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FB37F-B096-4360-9745-3F84610B8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DF856-F024-409C-A7BE-5BC3C4441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FB21-B2F1-4BC8-B7AA-B968FE1FDA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71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A466F-FAC3-4192-80C5-C6B826F7A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49739-7120-4888-9C40-0D4EE08AA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841F-4232-41E4-BAF0-421D830EF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73B4-BC11-4827-9040-43312097A949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5DB83-0FDC-4A44-8B53-B33346254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82123-0245-4060-AFD0-BA17D96E4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FB21-B2F1-4BC8-B7AA-B968FE1FDA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63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2F392-7FF6-45FD-B8B8-9D6A03215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245B3-9CF9-462A-AFB8-B9B1936F8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0855F-998B-4FE6-A1BE-DB1E155B4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73B4-BC11-4827-9040-43312097A949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FE3F2-9E16-49EF-8D77-E61C37EA5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BC5BF-7D14-49DC-B3F4-BE451321A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FB21-B2F1-4BC8-B7AA-B968FE1FDA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71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56042-DB8D-4942-AF59-926673703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86F4D-50C0-4493-8859-2336E001F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C4A9D-91E5-4741-9572-3AFED6F68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CD756A-FA5A-4047-A826-94F399D47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73B4-BC11-4827-9040-43312097A949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DF979-1A1D-4338-8661-1252CF6FD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13AC2-1DDE-4EC1-9C06-CC65EA12F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FB21-B2F1-4BC8-B7AA-B968FE1FDA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97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990D1-B3B2-4B58-B4A3-F01EDCF69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FE4EC-6B5E-4D1D-930C-64D68C2FF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D96DB2-EC8D-48B2-BD58-2E1F87749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53F994-488C-465C-B97E-05573552AD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73F06B-BB1A-4E5C-AAB1-1FCCF72923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AFCAE6-D59F-495F-A218-99B857D8A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73B4-BC11-4827-9040-43312097A949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132209-768B-4204-9083-E4F067281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C8960B-3241-47FA-B9D1-DCB47A526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FB21-B2F1-4BC8-B7AA-B968FE1FDA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3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5C398-6B9A-403D-A632-79A35BA39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593828-80C8-482B-B609-45F033F31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73B4-BC11-4827-9040-43312097A949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96F73-3B77-48E9-BDB5-26E7A244D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70C90-3401-4FF6-9421-88A1D4757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FB21-B2F1-4BC8-B7AA-B968FE1FDA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61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CFE79E-3E3A-4D65-9E09-0B737F73A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73B4-BC11-4827-9040-43312097A949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F44389-DA6D-4F8B-B2D0-4463D3B05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11FDD-A693-49A2-A46A-59E8ED5BC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FB21-B2F1-4BC8-B7AA-B968FE1FDA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21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95F6E-2408-49B1-8D09-56D3D9E7C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33C75-826A-4622-B3F5-717B56572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65B45-A8D9-417B-B7DF-D004ABE9E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9F3CA-DE8A-4045-818C-847AB6923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73B4-BC11-4827-9040-43312097A949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F6DAA3-0A42-44D2-BFA5-CCA72DE15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F3E3C5-7071-408E-B3E3-A6AD69B9A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FB21-B2F1-4BC8-B7AA-B968FE1FDA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22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A974-0B6F-4FEE-94C6-C3650B627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5A72E3-A2C5-44A0-8D1D-7FCFC10B31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8CF285-B2D3-4A82-90AD-030329D7B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BB8561-A84C-478B-998C-EF8C8992F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73B4-BC11-4827-9040-43312097A949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759C27-2186-4AFE-8195-17AB1208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76E43-FEBE-49A9-A014-C45A5D08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FB21-B2F1-4BC8-B7AA-B968FE1FDA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75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999A0F-21A2-4036-AEFC-4D2A43F66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FA916-AE00-414C-8D00-C2C14B067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3C939-725A-4379-824B-B871264F6E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E73B4-BC11-4827-9040-43312097A949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F3CD7-BE71-45EA-9DFA-10E8D17F2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EF5FE-E260-49BB-964A-8BF05DEC5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7FB21-B2F1-4BC8-B7AA-B968FE1FDA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16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7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13.jpeg"/><Relationship Id="rId10" Type="http://schemas.openxmlformats.org/officeDocument/2006/relationships/image" Target="../media/image1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FFE760-8BC1-4262-83E4-2EE9DB029DFD}"/>
              </a:ext>
            </a:extLst>
          </p:cNvPr>
          <p:cNvSpPr txBox="1"/>
          <p:nvPr/>
        </p:nvSpPr>
        <p:spPr>
          <a:xfrm>
            <a:off x="3273176" y="2729735"/>
            <a:ext cx="60720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spc="300" dirty="0">
                <a:solidFill>
                  <a:srgbClr val="FFFF00"/>
                </a:solidFill>
                <a:latin typeface="+mj-lt"/>
              </a:rPr>
              <a:t>DESP:2000 PROJECT 2</a:t>
            </a:r>
          </a:p>
          <a:p>
            <a:r>
              <a:rPr lang="en-GB" sz="3200" spc="300" dirty="0">
                <a:solidFill>
                  <a:srgbClr val="FFFF00"/>
                </a:solidFill>
                <a:latin typeface="+mj-lt"/>
              </a:rPr>
              <a:t>EXOSKELETAL FORM </a:t>
            </a:r>
            <a:r>
              <a:rPr lang="en-GB" sz="3200" spc="300" dirty="0">
                <a:solidFill>
                  <a:schemeClr val="bg1"/>
                </a:solidFill>
                <a:latin typeface="+mj-lt"/>
              </a:rPr>
              <a:t> - week 4</a:t>
            </a:r>
          </a:p>
        </p:txBody>
      </p:sp>
    </p:spTree>
    <p:extLst>
      <p:ext uri="{BB962C8B-B14F-4D97-AF65-F5344CB8AC3E}">
        <p14:creationId xmlns:p14="http://schemas.microsoft.com/office/powerpoint/2010/main" val="277223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FFE760-8BC1-4262-83E4-2EE9DB029DFD}"/>
              </a:ext>
            </a:extLst>
          </p:cNvPr>
          <p:cNvSpPr txBox="1"/>
          <p:nvPr/>
        </p:nvSpPr>
        <p:spPr>
          <a:xfrm>
            <a:off x="1785750" y="520511"/>
            <a:ext cx="8957901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spc="300" dirty="0">
                <a:solidFill>
                  <a:srgbClr val="FFFF00"/>
                </a:solidFill>
                <a:latin typeface="+mj-lt"/>
              </a:rPr>
              <a:t>… what to have completed</a:t>
            </a:r>
          </a:p>
          <a:p>
            <a:r>
              <a:rPr lang="en-GB" sz="2800" spc="300" dirty="0">
                <a:solidFill>
                  <a:srgbClr val="FFFF00"/>
                </a:solidFill>
                <a:latin typeface="+mj-lt"/>
              </a:rPr>
              <a:t>in preparation for week 5</a:t>
            </a:r>
          </a:p>
          <a:p>
            <a:endParaRPr lang="en-GB" sz="2800" spc="300" dirty="0">
              <a:solidFill>
                <a:srgbClr val="FFFF00"/>
              </a:solidFill>
              <a:latin typeface="+mj-lt"/>
            </a:endParaRPr>
          </a:p>
          <a:p>
            <a:r>
              <a:rPr lang="en-GB" sz="2800" i="1" spc="300" dirty="0">
                <a:solidFill>
                  <a:schemeClr val="bg1"/>
                </a:solidFill>
                <a:latin typeface="+mj-lt"/>
              </a:rPr>
              <a:t>INTERNAL COMPONENTRY </a:t>
            </a:r>
            <a:r>
              <a:rPr lang="en-GB" sz="2800" i="1" spc="300" dirty="0">
                <a:solidFill>
                  <a:srgbClr val="FFFF00"/>
                </a:solidFill>
                <a:latin typeface="+mj-lt"/>
              </a:rPr>
              <a:t>– representational</a:t>
            </a:r>
          </a:p>
          <a:p>
            <a:endParaRPr lang="en-GB" sz="2800" i="1" spc="300" dirty="0">
              <a:solidFill>
                <a:schemeClr val="bg1"/>
              </a:solidFill>
              <a:latin typeface="+mj-lt"/>
            </a:endParaRPr>
          </a:p>
          <a:p>
            <a:r>
              <a:rPr lang="en-GB" sz="2800" i="1" spc="300" dirty="0">
                <a:solidFill>
                  <a:schemeClr val="bg1"/>
                </a:solidFill>
                <a:latin typeface="+mj-lt"/>
              </a:rPr>
              <a:t>BODY WEBBING + PADDING</a:t>
            </a:r>
          </a:p>
          <a:p>
            <a:endParaRPr lang="en-GB" sz="2800" i="1" spc="300" dirty="0">
              <a:solidFill>
                <a:schemeClr val="bg1"/>
              </a:solidFill>
              <a:latin typeface="+mj-lt"/>
            </a:endParaRPr>
          </a:p>
          <a:p>
            <a:r>
              <a:rPr lang="en-GB" sz="2800" i="1" spc="300" dirty="0">
                <a:solidFill>
                  <a:schemeClr val="bg1"/>
                </a:solidFill>
                <a:latin typeface="+mj-lt"/>
              </a:rPr>
              <a:t>AMENDMENTS TO ENSURE FIT + ASSEMBLY</a:t>
            </a:r>
          </a:p>
          <a:p>
            <a:endParaRPr lang="en-GB" sz="2800" i="1" spc="300" dirty="0">
              <a:solidFill>
                <a:schemeClr val="bg1"/>
              </a:solidFill>
              <a:latin typeface="+mj-lt"/>
            </a:endParaRPr>
          </a:p>
          <a:p>
            <a:pPr lvl="5"/>
            <a:r>
              <a:rPr lang="en-GB" sz="2000" i="1" spc="300" dirty="0">
                <a:solidFill>
                  <a:srgbClr val="FFFF00"/>
                </a:solidFill>
                <a:latin typeface="+mj-lt"/>
              </a:rPr>
              <a:t>WEEK 5</a:t>
            </a:r>
          </a:p>
          <a:p>
            <a:pPr lvl="6"/>
            <a:r>
              <a:rPr lang="en-GB" sz="2000" i="1" spc="300" dirty="0">
                <a:solidFill>
                  <a:schemeClr val="bg1"/>
                </a:solidFill>
                <a:latin typeface="+mj-lt"/>
              </a:rPr>
              <a:t>SPLIT CASINGS + ADD ASSEMBLY FEATURES</a:t>
            </a:r>
          </a:p>
          <a:p>
            <a:pPr lvl="6"/>
            <a:r>
              <a:rPr lang="en-GB" sz="2000" i="1" spc="300" dirty="0">
                <a:solidFill>
                  <a:schemeClr val="bg1"/>
                </a:solidFill>
                <a:latin typeface="+mj-lt"/>
              </a:rPr>
              <a:t>PART FILES + DRAFT ASSEMBLY</a:t>
            </a:r>
          </a:p>
          <a:p>
            <a:pPr lvl="6"/>
            <a:r>
              <a:rPr lang="en-GB" sz="2000" i="1" spc="300" dirty="0">
                <a:solidFill>
                  <a:schemeClr val="bg1"/>
                </a:solidFill>
                <a:latin typeface="+mj-lt"/>
              </a:rPr>
              <a:t>EXPLODED ASSEMBLY</a:t>
            </a:r>
          </a:p>
          <a:p>
            <a:pPr lvl="6"/>
            <a:r>
              <a:rPr lang="en-GB" sz="2000" i="1" spc="300" dirty="0">
                <a:solidFill>
                  <a:schemeClr val="bg1"/>
                </a:solidFill>
                <a:latin typeface="+mj-lt"/>
              </a:rPr>
              <a:t>GENERAL ASSEMBLY + SECTIONS DRAWINGS</a:t>
            </a:r>
          </a:p>
          <a:p>
            <a:pPr lvl="6"/>
            <a:r>
              <a:rPr lang="en-GB" sz="2000" i="1" spc="300" dirty="0">
                <a:solidFill>
                  <a:srgbClr val="FFFF00"/>
                </a:solidFill>
                <a:latin typeface="+mj-lt"/>
              </a:rPr>
              <a:t>DRAFT</a:t>
            </a:r>
            <a:r>
              <a:rPr lang="en-GB" sz="2000" i="1" spc="300" dirty="0">
                <a:solidFill>
                  <a:schemeClr val="bg1"/>
                </a:solidFill>
                <a:latin typeface="+mj-lt"/>
              </a:rPr>
              <a:t> ANIMATED-CAMERA VIDEO – 90 SECS</a:t>
            </a:r>
            <a:endParaRPr lang="en-GB" sz="2000" spc="3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358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D268489-B646-4A85-ADDD-D67E86FE5DCB}"/>
              </a:ext>
            </a:extLst>
          </p:cNvPr>
          <p:cNvGrpSpPr/>
          <p:nvPr/>
        </p:nvGrpSpPr>
        <p:grpSpPr>
          <a:xfrm>
            <a:off x="1424729" y="1057841"/>
            <a:ext cx="9342541" cy="5257034"/>
            <a:chOff x="346208" y="251429"/>
            <a:chExt cx="11740873" cy="66065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0334CDA-487F-496C-AB29-B53C98C74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08" t="5926" r="20321" b="12099"/>
            <a:stretch/>
          </p:blipFill>
          <p:spPr>
            <a:xfrm>
              <a:off x="9787980" y="251429"/>
              <a:ext cx="2299101" cy="6606571"/>
            </a:xfrm>
            <a:prstGeom prst="rect">
              <a:avLst/>
            </a:prstGeom>
          </p:spPr>
        </p:pic>
        <p:pic>
          <p:nvPicPr>
            <p:cNvPr id="10" name="Picture 9" descr="A picture containing dark&#10;&#10;Description automatically generated">
              <a:extLst>
                <a:ext uri="{FF2B5EF4-FFF2-40B4-BE49-F238E27FC236}">
                  <a16:creationId xmlns:a16="http://schemas.microsoft.com/office/drawing/2014/main" id="{980FB86E-A196-431A-A17E-74DB71D253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92" t="4755" r="23727" b="2700"/>
            <a:stretch/>
          </p:blipFill>
          <p:spPr>
            <a:xfrm>
              <a:off x="2750894" y="368906"/>
              <a:ext cx="2001867" cy="526477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417C2EB-9FE7-4B47-9A6C-774675FD4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390" r="24793" b="3666"/>
            <a:stretch/>
          </p:blipFill>
          <p:spPr>
            <a:xfrm>
              <a:off x="7873742" y="368906"/>
              <a:ext cx="1739140" cy="443655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09EAFE5-7C4C-40D6-BCB4-E78AD2201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30" t="7365" r="28605"/>
            <a:stretch/>
          </p:blipFill>
          <p:spPr>
            <a:xfrm>
              <a:off x="5243209" y="251429"/>
              <a:ext cx="2140085" cy="6352906"/>
            </a:xfrm>
            <a:prstGeom prst="rect">
              <a:avLst/>
            </a:prstGeom>
          </p:spPr>
        </p:pic>
        <p:pic>
          <p:nvPicPr>
            <p:cNvPr id="12" name="Picture 11" descr="A picture containing dark&#10;&#10;Description automatically generated">
              <a:extLst>
                <a:ext uri="{FF2B5EF4-FFF2-40B4-BE49-F238E27FC236}">
                  <a16:creationId xmlns:a16="http://schemas.microsoft.com/office/drawing/2014/main" id="{66A4CC25-F25C-472F-9931-132735A29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93" t="7365" r="21035" b="12754"/>
            <a:stretch/>
          </p:blipFill>
          <p:spPr>
            <a:xfrm>
              <a:off x="346208" y="428551"/>
              <a:ext cx="2140085" cy="6175784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A23AD38-DDD5-4556-87C7-4B982DF18ED5}"/>
              </a:ext>
            </a:extLst>
          </p:cNvPr>
          <p:cNvSpPr txBox="1"/>
          <p:nvPr/>
        </p:nvSpPr>
        <p:spPr>
          <a:xfrm>
            <a:off x="1278813" y="492780"/>
            <a:ext cx="4210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pc="600" dirty="0">
                <a:solidFill>
                  <a:srgbClr val="FFFF00"/>
                </a:solidFill>
              </a:rPr>
              <a:t>INTERNAL COMPONENTRY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7FC6D4-931C-4514-A323-7C0DF0F9DB0C}"/>
              </a:ext>
            </a:extLst>
          </p:cNvPr>
          <p:cNvSpPr txBox="1"/>
          <p:nvPr/>
        </p:nvSpPr>
        <p:spPr>
          <a:xfrm>
            <a:off x="6800986" y="492780"/>
            <a:ext cx="447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pc="600" dirty="0">
                <a:solidFill>
                  <a:srgbClr val="FFFF00"/>
                </a:solidFill>
              </a:rPr>
              <a:t>BODY WEBBING + PADDING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689D93-0046-4069-B885-499CD0DB4A7D}"/>
              </a:ext>
            </a:extLst>
          </p:cNvPr>
          <p:cNvSpPr txBox="1"/>
          <p:nvPr/>
        </p:nvSpPr>
        <p:spPr>
          <a:xfrm>
            <a:off x="4474073" y="6288403"/>
            <a:ext cx="3397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pc="600" dirty="0">
                <a:solidFill>
                  <a:srgbClr val="FFFF00"/>
                </a:solidFill>
              </a:rPr>
              <a:t>CHECK + AMEND FIT</a:t>
            </a:r>
          </a:p>
        </p:txBody>
      </p:sp>
    </p:spTree>
    <p:extLst>
      <p:ext uri="{BB962C8B-B14F-4D97-AF65-F5344CB8AC3E}">
        <p14:creationId xmlns:p14="http://schemas.microsoft.com/office/powerpoint/2010/main" val="136816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945393-1679-4DA6-B531-D39BD41AD5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98" t="24397" r="35609" b="7234"/>
          <a:stretch/>
        </p:blipFill>
        <p:spPr>
          <a:xfrm>
            <a:off x="790309" y="729573"/>
            <a:ext cx="7030729" cy="5564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8E0A53-63CA-4AF2-AC89-3D93EB3AE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24" t="24397" r="18599" b="7234"/>
          <a:stretch/>
        </p:blipFill>
        <p:spPr>
          <a:xfrm>
            <a:off x="8424154" y="564203"/>
            <a:ext cx="2470825" cy="556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0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6D7D1F-B42B-47A1-81CD-AC7FD8359A5D}"/>
              </a:ext>
            </a:extLst>
          </p:cNvPr>
          <p:cNvSpPr txBox="1"/>
          <p:nvPr/>
        </p:nvSpPr>
        <p:spPr>
          <a:xfrm>
            <a:off x="5541847" y="2144101"/>
            <a:ext cx="4076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pc="600" dirty="0">
                <a:solidFill>
                  <a:srgbClr val="FFFF00"/>
                </a:solidFill>
              </a:rPr>
              <a:t>WEEK 2 – 3</a:t>
            </a:r>
          </a:p>
          <a:p>
            <a:r>
              <a:rPr lang="en-GB" sz="1600" spc="300" dirty="0">
                <a:solidFill>
                  <a:srgbClr val="FFFF00"/>
                </a:solidFill>
              </a:rPr>
              <a:t>MODELLING BASE SURFACE</a:t>
            </a:r>
          </a:p>
          <a:p>
            <a:r>
              <a:rPr lang="en-GB" sz="1600" spc="300" dirty="0">
                <a:solidFill>
                  <a:srgbClr val="FFFF00"/>
                </a:solidFill>
              </a:rPr>
              <a:t>PRIMARY FORM +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CA7C03-682C-4343-AC87-87D7EFE24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30" b="2980"/>
          <a:stretch/>
        </p:blipFill>
        <p:spPr>
          <a:xfrm>
            <a:off x="5437546" y="3011087"/>
            <a:ext cx="5806892" cy="30439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C360953-7434-4C50-AFD4-5B0660BC66E2}"/>
              </a:ext>
            </a:extLst>
          </p:cNvPr>
          <p:cNvGrpSpPr/>
          <p:nvPr/>
        </p:nvGrpSpPr>
        <p:grpSpPr>
          <a:xfrm>
            <a:off x="1770333" y="3055982"/>
            <a:ext cx="2294314" cy="3149922"/>
            <a:chOff x="1245140" y="826852"/>
            <a:chExt cx="3871609" cy="53154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504A9CA-FDFA-4242-8C07-652156EB0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038" t="33456" r="21765" b="1649"/>
            <a:stretch/>
          </p:blipFill>
          <p:spPr>
            <a:xfrm>
              <a:off x="1245140" y="3754878"/>
              <a:ext cx="3871609" cy="238740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74C8B4-4634-46BB-8F32-BB14D0242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038" t="11156" r="21765" b="6610"/>
            <a:stretch/>
          </p:blipFill>
          <p:spPr>
            <a:xfrm>
              <a:off x="1245140" y="826852"/>
              <a:ext cx="3871609" cy="302530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283A35D-DBE5-4BD6-B561-63EAC6BEE7B3}"/>
              </a:ext>
            </a:extLst>
          </p:cNvPr>
          <p:cNvSpPr txBox="1"/>
          <p:nvPr/>
        </p:nvSpPr>
        <p:spPr>
          <a:xfrm>
            <a:off x="1906255" y="2180090"/>
            <a:ext cx="2516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pc="600" dirty="0">
                <a:solidFill>
                  <a:srgbClr val="FFFF00"/>
                </a:solidFill>
              </a:rPr>
              <a:t>WEEK 1 </a:t>
            </a:r>
          </a:p>
          <a:p>
            <a:r>
              <a:rPr lang="en-GB" sz="1600" spc="300" dirty="0">
                <a:solidFill>
                  <a:srgbClr val="FFFF00"/>
                </a:solidFill>
              </a:rPr>
              <a:t>DRAFT MODELLING</a:t>
            </a:r>
          </a:p>
          <a:p>
            <a:r>
              <a:rPr lang="en-GB" sz="1600" spc="300" dirty="0">
                <a:solidFill>
                  <a:srgbClr val="FFFF00"/>
                </a:solidFill>
              </a:rPr>
              <a:t>EXERCISE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3A4DCB-4321-4152-A9E4-854E9D2F2E30}"/>
              </a:ext>
            </a:extLst>
          </p:cNvPr>
          <p:cNvSpPr txBox="1"/>
          <p:nvPr/>
        </p:nvSpPr>
        <p:spPr>
          <a:xfrm>
            <a:off x="761389" y="652096"/>
            <a:ext cx="11151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spc="600" dirty="0">
                <a:solidFill>
                  <a:srgbClr val="FFFF00"/>
                </a:solidFill>
              </a:rPr>
              <a:t>PARAMETRIC </a:t>
            </a:r>
            <a:r>
              <a:rPr lang="en-GB" sz="3200" i="1" spc="600" dirty="0">
                <a:solidFill>
                  <a:schemeClr val="bg1"/>
                </a:solidFill>
              </a:rPr>
              <a:t>- </a:t>
            </a:r>
            <a:r>
              <a:rPr lang="en-GB" sz="3200" i="1" spc="600" dirty="0">
                <a:solidFill>
                  <a:schemeClr val="bg1"/>
                </a:solidFill>
                <a:latin typeface="+mj-lt"/>
              </a:rPr>
              <a:t>adjustable</a:t>
            </a:r>
            <a:r>
              <a:rPr lang="en-GB" sz="3200" i="1" spc="600" dirty="0">
                <a:solidFill>
                  <a:schemeClr val="bg1"/>
                </a:solidFill>
              </a:rPr>
              <a:t> - </a:t>
            </a:r>
            <a:r>
              <a:rPr lang="en-GB" sz="3200" spc="600" dirty="0">
                <a:solidFill>
                  <a:srgbClr val="FFFF00"/>
                </a:solidFill>
              </a:rPr>
              <a:t>MODEL</a:t>
            </a:r>
            <a:endParaRPr lang="en-GB" sz="3200" spc="3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76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9426D89-6CC8-40C6-8DCB-9CFA2F7BFEE3}"/>
              </a:ext>
            </a:extLst>
          </p:cNvPr>
          <p:cNvSpPr/>
          <p:nvPr/>
        </p:nvSpPr>
        <p:spPr>
          <a:xfrm>
            <a:off x="8768813" y="2288321"/>
            <a:ext cx="3272408" cy="448733"/>
          </a:xfrm>
          <a:prstGeom prst="rect">
            <a:avLst/>
          </a:prstGeom>
          <a:solidFill>
            <a:srgbClr val="FFFF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1E0463-AF13-41C8-BFE7-5D79677A0854}"/>
              </a:ext>
            </a:extLst>
          </p:cNvPr>
          <p:cNvSpPr/>
          <p:nvPr/>
        </p:nvSpPr>
        <p:spPr>
          <a:xfrm>
            <a:off x="5284310" y="2288321"/>
            <a:ext cx="3400869" cy="448733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F649F2-8D49-4D0C-9205-58939EC084A6}"/>
              </a:ext>
            </a:extLst>
          </p:cNvPr>
          <p:cNvSpPr/>
          <p:nvPr/>
        </p:nvSpPr>
        <p:spPr>
          <a:xfrm>
            <a:off x="76200" y="2288321"/>
            <a:ext cx="2278903" cy="448733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B83C0F-47E1-4011-9E5E-D6DC52846399}"/>
              </a:ext>
            </a:extLst>
          </p:cNvPr>
          <p:cNvSpPr/>
          <p:nvPr/>
        </p:nvSpPr>
        <p:spPr>
          <a:xfrm>
            <a:off x="2436135" y="2288321"/>
            <a:ext cx="2770046" cy="448733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071798-EDC9-48E9-9D30-CD81686E93D8}"/>
              </a:ext>
            </a:extLst>
          </p:cNvPr>
          <p:cNvGrpSpPr/>
          <p:nvPr/>
        </p:nvGrpSpPr>
        <p:grpSpPr>
          <a:xfrm>
            <a:off x="76200" y="3519597"/>
            <a:ext cx="2202703" cy="1467790"/>
            <a:chOff x="0" y="650239"/>
            <a:chExt cx="6054051" cy="4034167"/>
          </a:xfrm>
        </p:grpSpPr>
        <p:pic>
          <p:nvPicPr>
            <p:cNvPr id="16" name="Picture 4" descr="Industrial Workers of The World Day - June 27, 2021 - Happy Days 365">
              <a:extLst>
                <a:ext uri="{FF2B5EF4-FFF2-40B4-BE49-F238E27FC236}">
                  <a16:creationId xmlns:a16="http://schemas.microsoft.com/office/drawing/2014/main" id="{02772BE6-A2CB-4B74-B822-E32EC045D9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5697" y="650239"/>
              <a:ext cx="3888354" cy="2036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Older adults feel good about aging in spite of ageism">
              <a:extLst>
                <a:ext uri="{FF2B5EF4-FFF2-40B4-BE49-F238E27FC236}">
                  <a16:creationId xmlns:a16="http://schemas.microsoft.com/office/drawing/2014/main" id="{277AC7C7-501B-41CE-A9C0-60D540FD20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72"/>
            <a:stretch/>
          </p:blipFill>
          <p:spPr bwMode="auto">
            <a:xfrm>
              <a:off x="0" y="650239"/>
              <a:ext cx="3068974" cy="2034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B125969-E236-4462-8CD0-13A83BD0AB04}"/>
                </a:ext>
              </a:extLst>
            </p:cNvPr>
            <p:cNvGrpSpPr/>
            <p:nvPr/>
          </p:nvGrpSpPr>
          <p:grpSpPr>
            <a:xfrm>
              <a:off x="5893" y="2668353"/>
              <a:ext cx="6048158" cy="2016053"/>
              <a:chOff x="5893" y="2668353"/>
              <a:chExt cx="6137948" cy="2045983"/>
            </a:xfrm>
          </p:grpSpPr>
          <p:pic>
            <p:nvPicPr>
              <p:cNvPr id="18" name="Picture 6" descr="Paramedic Science - School of Allied Health Professions and Midwifery -  University of Bradford">
                <a:extLst>
                  <a:ext uri="{FF2B5EF4-FFF2-40B4-BE49-F238E27FC236}">
                    <a16:creationId xmlns:a16="http://schemas.microsoft.com/office/drawing/2014/main" id="{B1095511-C388-45E6-988C-C3901CDD8F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3" y="2668353"/>
                <a:ext cx="3068974" cy="20459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8" descr="Urology Surgery resumed at MDMI - Midland Doctors">
                <a:extLst>
                  <a:ext uri="{FF2B5EF4-FFF2-40B4-BE49-F238E27FC236}">
                    <a16:creationId xmlns:a16="http://schemas.microsoft.com/office/drawing/2014/main" id="{F39112B0-30A0-4C29-BBEA-ECCAD642E8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4867" y="2668353"/>
                <a:ext cx="3068974" cy="20331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5EE2FE4-6BC2-4474-834C-64E179074C99}"/>
              </a:ext>
            </a:extLst>
          </p:cNvPr>
          <p:cNvSpPr txBox="1"/>
          <p:nvPr/>
        </p:nvSpPr>
        <p:spPr>
          <a:xfrm>
            <a:off x="87697" y="2328022"/>
            <a:ext cx="852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week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FBB5EC-C007-46B1-B257-BF51CD77EE09}"/>
              </a:ext>
            </a:extLst>
          </p:cNvPr>
          <p:cNvSpPr txBox="1"/>
          <p:nvPr/>
        </p:nvSpPr>
        <p:spPr>
          <a:xfrm>
            <a:off x="2436135" y="2328022"/>
            <a:ext cx="852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week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FDE730-6EB3-47AE-B263-21BDFC9B351E}"/>
              </a:ext>
            </a:extLst>
          </p:cNvPr>
          <p:cNvSpPr txBox="1"/>
          <p:nvPr/>
        </p:nvSpPr>
        <p:spPr>
          <a:xfrm>
            <a:off x="5319531" y="2328022"/>
            <a:ext cx="852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week 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BBB760-155C-4B7F-BED4-6BBDA40B0707}"/>
              </a:ext>
            </a:extLst>
          </p:cNvPr>
          <p:cNvSpPr txBox="1"/>
          <p:nvPr/>
        </p:nvSpPr>
        <p:spPr>
          <a:xfrm>
            <a:off x="8818656" y="2328022"/>
            <a:ext cx="852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week 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613593E-49F1-4468-8302-6A05AEB70E06}"/>
              </a:ext>
            </a:extLst>
          </p:cNvPr>
          <p:cNvSpPr/>
          <p:nvPr/>
        </p:nvSpPr>
        <p:spPr>
          <a:xfrm>
            <a:off x="8768813" y="5712182"/>
            <a:ext cx="3272408" cy="857658"/>
          </a:xfrm>
          <a:prstGeom prst="rect">
            <a:avLst/>
          </a:prstGeom>
          <a:solidFill>
            <a:srgbClr val="FFFF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7267F8D-C636-47BE-A853-9FF5A5F6D588}"/>
              </a:ext>
            </a:extLst>
          </p:cNvPr>
          <p:cNvSpPr/>
          <p:nvPr/>
        </p:nvSpPr>
        <p:spPr>
          <a:xfrm>
            <a:off x="5284310" y="5712182"/>
            <a:ext cx="3400869" cy="857658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BA3D7B-664F-4597-BFEB-82C2E3BC4E83}"/>
              </a:ext>
            </a:extLst>
          </p:cNvPr>
          <p:cNvSpPr/>
          <p:nvPr/>
        </p:nvSpPr>
        <p:spPr>
          <a:xfrm>
            <a:off x="76200" y="5712182"/>
            <a:ext cx="2278903" cy="857658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EF350E0-F070-4B13-B73E-FF3738D56696}"/>
              </a:ext>
            </a:extLst>
          </p:cNvPr>
          <p:cNvSpPr/>
          <p:nvPr/>
        </p:nvSpPr>
        <p:spPr>
          <a:xfrm>
            <a:off x="2436135" y="5712182"/>
            <a:ext cx="2770046" cy="857658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B78E2BC0-D14D-4B43-9EFF-688C4725E248}"/>
              </a:ext>
            </a:extLst>
          </p:cNvPr>
          <p:cNvSpPr/>
          <p:nvPr/>
        </p:nvSpPr>
        <p:spPr>
          <a:xfrm rot="10800000">
            <a:off x="8742456" y="1782083"/>
            <a:ext cx="1152195" cy="328368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E216095-C886-4A73-B5E8-5A108EBF2EF3}"/>
              </a:ext>
            </a:extLst>
          </p:cNvPr>
          <p:cNvSpPr txBox="1"/>
          <p:nvPr/>
        </p:nvSpPr>
        <p:spPr>
          <a:xfrm>
            <a:off x="8685179" y="1184031"/>
            <a:ext cx="2256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to complete ready for the</a:t>
            </a:r>
          </a:p>
          <a:p>
            <a:r>
              <a:rPr lang="en-GB" sz="1600" i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beginning of week 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CE89F4F-2360-4F3F-BCB4-BCE97D81435F}"/>
              </a:ext>
            </a:extLst>
          </p:cNvPr>
          <p:cNvSpPr txBox="1"/>
          <p:nvPr/>
        </p:nvSpPr>
        <p:spPr>
          <a:xfrm>
            <a:off x="94665" y="5817845"/>
            <a:ext cx="2069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user + master brand</a:t>
            </a:r>
          </a:p>
          <a:p>
            <a:r>
              <a:rPr lang="en-GB" i="1" dirty="0">
                <a:solidFill>
                  <a:schemeClr val="bg1"/>
                </a:solidFill>
              </a:rPr>
              <a:t>design sources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6494D9-E253-4CBB-AA63-80F81B7B6D23}"/>
              </a:ext>
            </a:extLst>
          </p:cNvPr>
          <p:cNvSpPr txBox="1"/>
          <p:nvPr/>
        </p:nvSpPr>
        <p:spPr>
          <a:xfrm>
            <a:off x="2536308" y="5817845"/>
            <a:ext cx="2566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trial modelling process</a:t>
            </a:r>
          </a:p>
          <a:p>
            <a:r>
              <a:rPr lang="en-GB" i="1" dirty="0">
                <a:solidFill>
                  <a:schemeClr val="bg1"/>
                </a:solidFill>
              </a:rPr>
              <a:t>+ base surfaces + primary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C14D0B-A7CC-4E61-AB02-C1AA36CDF68F}"/>
              </a:ext>
            </a:extLst>
          </p:cNvPr>
          <p:cNvSpPr txBox="1"/>
          <p:nvPr/>
        </p:nvSpPr>
        <p:spPr>
          <a:xfrm>
            <a:off x="5610248" y="5817845"/>
            <a:ext cx="2919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subset-features +</a:t>
            </a:r>
          </a:p>
          <a:p>
            <a:r>
              <a:rPr lang="en-GB" i="1" dirty="0">
                <a:solidFill>
                  <a:schemeClr val="bg1"/>
                </a:solidFill>
              </a:rPr>
              <a:t>secondary features + ergo ref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9CD2A5-AAB8-4DC0-BDE6-899F093C245E}"/>
              </a:ext>
            </a:extLst>
          </p:cNvPr>
          <p:cNvSpPr txBox="1"/>
          <p:nvPr/>
        </p:nvSpPr>
        <p:spPr>
          <a:xfrm>
            <a:off x="8818656" y="5817845"/>
            <a:ext cx="2484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internal components</a:t>
            </a:r>
          </a:p>
          <a:p>
            <a:r>
              <a:rPr lang="en-GB" i="1" dirty="0">
                <a:solidFill>
                  <a:schemeClr val="bg1"/>
                </a:solidFill>
              </a:rPr>
              <a:t>body webbing + padding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07B32E3-D157-43FE-8223-F45C3A3C74EB}"/>
              </a:ext>
            </a:extLst>
          </p:cNvPr>
          <p:cNvSpPr txBox="1"/>
          <p:nvPr/>
        </p:nvSpPr>
        <p:spPr>
          <a:xfrm>
            <a:off x="420576" y="821081"/>
            <a:ext cx="593034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spc="600" dirty="0">
                <a:solidFill>
                  <a:srgbClr val="FFFF00"/>
                </a:solidFill>
                <a:latin typeface="+mj-lt"/>
              </a:rPr>
              <a:t>PROCESS TABLEAU </a:t>
            </a:r>
            <a:r>
              <a:rPr lang="en-GB" sz="2000" i="1" spc="600" dirty="0">
                <a:solidFill>
                  <a:schemeClr val="bg1"/>
                </a:solidFill>
                <a:latin typeface="+mj-lt"/>
              </a:rPr>
              <a:t>– so far</a:t>
            </a:r>
          </a:p>
          <a:p>
            <a:r>
              <a:rPr lang="en-GB" sz="2000" i="1" spc="600" dirty="0">
                <a:solidFill>
                  <a:schemeClr val="bg1"/>
                </a:solidFill>
                <a:latin typeface="+mj-lt"/>
              </a:rPr>
              <a:t>40 hours</a:t>
            </a:r>
            <a:r>
              <a:rPr lang="en-GB" sz="2000" i="1" dirty="0">
                <a:solidFill>
                  <a:srgbClr val="FFFF00"/>
                </a:solidFill>
                <a:latin typeface="+mj-lt"/>
              </a:rPr>
              <a:t>– is this cost effective 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E83139-8450-4198-830D-81D12EC6FDCB}"/>
              </a:ext>
            </a:extLst>
          </p:cNvPr>
          <p:cNvGrpSpPr/>
          <p:nvPr/>
        </p:nvGrpSpPr>
        <p:grpSpPr>
          <a:xfrm>
            <a:off x="2293094" y="2791170"/>
            <a:ext cx="9831761" cy="2846076"/>
            <a:chOff x="0" y="1999850"/>
            <a:chExt cx="12219702" cy="353733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CF0530E-21BA-45A1-892A-952468CD4CDF}"/>
                </a:ext>
              </a:extLst>
            </p:cNvPr>
            <p:cNvGrpSpPr/>
            <p:nvPr/>
          </p:nvGrpSpPr>
          <p:grpSpPr>
            <a:xfrm>
              <a:off x="0" y="2785143"/>
              <a:ext cx="6830073" cy="1944341"/>
              <a:chOff x="194372" y="1556206"/>
              <a:chExt cx="11890623" cy="338494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B096C632-CCB9-4F9B-886F-2DA32A9B8E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959" t="3581" r="2221" b="4444"/>
              <a:stretch/>
            </p:blipFill>
            <p:spPr>
              <a:xfrm>
                <a:off x="194372" y="1556206"/>
                <a:ext cx="6138334" cy="3384945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94C51B1-DA1A-43E9-BA85-852331E2CA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3830" b="2980"/>
              <a:stretch/>
            </p:blipFill>
            <p:spPr>
              <a:xfrm>
                <a:off x="6425087" y="1765210"/>
                <a:ext cx="5659908" cy="2966936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B1DF2B-8B9E-41BD-9B90-3C65AE86DE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4274" t="24397" r="18975" b="7234"/>
            <a:stretch/>
          </p:blipFill>
          <p:spPr>
            <a:xfrm>
              <a:off x="7953837" y="2692399"/>
              <a:ext cx="2180399" cy="22817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D7B937-0E08-45F3-98D9-FA23DC154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67" t="5391" r="15265" b="5531"/>
            <a:stretch/>
          </p:blipFill>
          <p:spPr>
            <a:xfrm>
              <a:off x="6838570" y="2379815"/>
              <a:ext cx="1092468" cy="295719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B6414DC-67FC-4159-8FE1-57436F48D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08" t="5926" r="20321" b="12099"/>
            <a:stretch/>
          </p:blipFill>
          <p:spPr>
            <a:xfrm>
              <a:off x="10988702" y="1999850"/>
              <a:ext cx="1231000" cy="3537333"/>
            </a:xfrm>
            <a:prstGeom prst="rect">
              <a:avLst/>
            </a:prstGeom>
          </p:spPr>
        </p:pic>
        <p:pic>
          <p:nvPicPr>
            <p:cNvPr id="11" name="Picture 10" descr="A picture containing dark&#10;&#10;Description automatically generated">
              <a:extLst>
                <a:ext uri="{FF2B5EF4-FFF2-40B4-BE49-F238E27FC236}">
                  <a16:creationId xmlns:a16="http://schemas.microsoft.com/office/drawing/2014/main" id="{DDED3ED4-06A4-485B-BCF6-804616BD30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92" t="4755" r="23727" b="2700"/>
            <a:stretch/>
          </p:blipFill>
          <p:spPr>
            <a:xfrm>
              <a:off x="10082149" y="2110798"/>
              <a:ext cx="1032609" cy="2715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017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lass&#10;&#10;Description automatically generated">
            <a:extLst>
              <a:ext uri="{FF2B5EF4-FFF2-40B4-BE49-F238E27FC236}">
                <a16:creationId xmlns:a16="http://schemas.microsoft.com/office/drawing/2014/main" id="{DBE188AE-8EE2-432F-B35F-AEE061BD2C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r="25041"/>
          <a:stretch/>
        </p:blipFill>
        <p:spPr>
          <a:xfrm>
            <a:off x="9732341" y="1684867"/>
            <a:ext cx="1684543" cy="5031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01B93C-2976-4CAB-99A7-D80A8C52A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8303"/>
          <a:stretch/>
        </p:blipFill>
        <p:spPr>
          <a:xfrm>
            <a:off x="6400096" y="1755558"/>
            <a:ext cx="1544021" cy="5031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3E37F9-A741-4BF2-BE28-45DBC9D16D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2" r="28003"/>
          <a:stretch/>
        </p:blipFill>
        <p:spPr>
          <a:xfrm>
            <a:off x="8152587" y="1755558"/>
            <a:ext cx="1385285" cy="5031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7FA97E-5DC4-4484-B4CF-9FBA0F24F8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1" r="30287"/>
          <a:stretch/>
        </p:blipFill>
        <p:spPr>
          <a:xfrm>
            <a:off x="2256014" y="1826249"/>
            <a:ext cx="1457558" cy="5031751"/>
          </a:xfrm>
          <a:prstGeom prst="rect">
            <a:avLst/>
          </a:prstGeom>
        </p:spPr>
      </p:pic>
      <p:pic>
        <p:nvPicPr>
          <p:cNvPr id="15" name="Picture 14" descr="A picture containing appliance&#10;&#10;Description automatically generated">
            <a:extLst>
              <a:ext uri="{FF2B5EF4-FFF2-40B4-BE49-F238E27FC236}">
                <a16:creationId xmlns:a16="http://schemas.microsoft.com/office/drawing/2014/main" id="{1107D9CC-C889-461C-B1DD-D85C633671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3" r="29549"/>
          <a:stretch/>
        </p:blipFill>
        <p:spPr>
          <a:xfrm>
            <a:off x="381001" y="1755558"/>
            <a:ext cx="1565434" cy="50317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E5A0574-2B14-4E4D-927E-5B43E353005A}"/>
              </a:ext>
            </a:extLst>
          </p:cNvPr>
          <p:cNvSpPr txBox="1"/>
          <p:nvPr/>
        </p:nvSpPr>
        <p:spPr>
          <a:xfrm rot="18900000">
            <a:off x="574427" y="835719"/>
            <a:ext cx="2188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>
                <a:solidFill>
                  <a:schemeClr val="bg1"/>
                </a:solidFill>
                <a:latin typeface="+mj-lt"/>
              </a:rPr>
              <a:t>duplicate base surfaces</a:t>
            </a:r>
          </a:p>
          <a:p>
            <a:r>
              <a:rPr lang="en-GB" sz="1600" i="1" dirty="0">
                <a:solidFill>
                  <a:schemeClr val="bg1"/>
                </a:solidFill>
                <a:latin typeface="+mj-lt"/>
              </a:rPr>
              <a:t>prepare profile sketches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331578-F76A-4929-89AD-679DCEEA5A7F}"/>
              </a:ext>
            </a:extLst>
          </p:cNvPr>
          <p:cNvSpPr txBox="1"/>
          <p:nvPr/>
        </p:nvSpPr>
        <p:spPr>
          <a:xfrm rot="18900000">
            <a:off x="2438242" y="800740"/>
            <a:ext cx="2143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>
                <a:solidFill>
                  <a:schemeClr val="bg1"/>
                </a:solidFill>
                <a:latin typeface="+mj-lt"/>
              </a:rPr>
              <a:t>deploy  profile sketches</a:t>
            </a:r>
          </a:p>
          <a:p>
            <a:r>
              <a:rPr lang="en-GB" sz="1600" i="1" dirty="0">
                <a:solidFill>
                  <a:schemeClr val="bg1"/>
                </a:solidFill>
                <a:latin typeface="+mj-lt"/>
              </a:rPr>
              <a:t>to trim surfaces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3C680B-572B-4ED1-ADCE-2AED1D50A968}"/>
              </a:ext>
            </a:extLst>
          </p:cNvPr>
          <p:cNvSpPr txBox="1"/>
          <p:nvPr/>
        </p:nvSpPr>
        <p:spPr>
          <a:xfrm rot="18900000">
            <a:off x="4207217" y="959817"/>
            <a:ext cx="1939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>
                <a:solidFill>
                  <a:schemeClr val="bg1"/>
                </a:solidFill>
                <a:latin typeface="+mj-lt"/>
              </a:rPr>
              <a:t>apply thicken feature</a:t>
            </a:r>
          </a:p>
          <a:p>
            <a:r>
              <a:rPr lang="en-GB" sz="1600" i="1" dirty="0">
                <a:solidFill>
                  <a:schemeClr val="bg1"/>
                </a:solidFill>
                <a:latin typeface="+mj-lt"/>
              </a:rPr>
              <a:t>mirror components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B14FC7-9FAA-408A-95DD-07A34EE195C3}"/>
              </a:ext>
            </a:extLst>
          </p:cNvPr>
          <p:cNvSpPr txBox="1"/>
          <p:nvPr/>
        </p:nvSpPr>
        <p:spPr>
          <a:xfrm rot="18900000">
            <a:off x="6546950" y="810576"/>
            <a:ext cx="2334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>
                <a:solidFill>
                  <a:schemeClr val="bg1"/>
                </a:solidFill>
                <a:latin typeface="+mj-lt"/>
              </a:rPr>
              <a:t>duplicate ergo-ref-surface</a:t>
            </a:r>
          </a:p>
          <a:p>
            <a:r>
              <a:rPr lang="en-GB" sz="1600" i="1" dirty="0">
                <a:solidFill>
                  <a:schemeClr val="bg1"/>
                </a:solidFill>
                <a:latin typeface="+mj-lt"/>
              </a:rPr>
              <a:t>prepare profile sketches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9520BD-1470-41C9-87BE-3273AD7BE686}"/>
              </a:ext>
            </a:extLst>
          </p:cNvPr>
          <p:cNvSpPr txBox="1"/>
          <p:nvPr/>
        </p:nvSpPr>
        <p:spPr>
          <a:xfrm rot="18900000">
            <a:off x="8449577" y="800740"/>
            <a:ext cx="2143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>
                <a:solidFill>
                  <a:schemeClr val="bg1"/>
                </a:solidFill>
                <a:latin typeface="+mj-lt"/>
              </a:rPr>
              <a:t>deploy  profile sketches</a:t>
            </a:r>
          </a:p>
          <a:p>
            <a:r>
              <a:rPr lang="en-GB" sz="1600" i="1" dirty="0">
                <a:solidFill>
                  <a:schemeClr val="bg1"/>
                </a:solidFill>
                <a:latin typeface="+mj-lt"/>
              </a:rPr>
              <a:t>to trim surfaces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B960FF-02A6-44D8-AD1C-11EF4AC7969A}"/>
              </a:ext>
            </a:extLst>
          </p:cNvPr>
          <p:cNvSpPr txBox="1"/>
          <p:nvPr/>
        </p:nvSpPr>
        <p:spPr>
          <a:xfrm rot="18900000">
            <a:off x="9946656" y="621022"/>
            <a:ext cx="23034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>
                <a:solidFill>
                  <a:schemeClr val="bg1"/>
                </a:solidFill>
                <a:latin typeface="+mj-lt"/>
              </a:rPr>
              <a:t>apply thicken feature</a:t>
            </a:r>
          </a:p>
          <a:p>
            <a:r>
              <a:rPr lang="en-GB" sz="1600" i="1" dirty="0">
                <a:solidFill>
                  <a:schemeClr val="bg1"/>
                </a:solidFill>
                <a:latin typeface="+mj-lt"/>
              </a:rPr>
              <a:t>apply cut-extrude + fillets</a:t>
            </a:r>
          </a:p>
          <a:p>
            <a:r>
              <a:rPr lang="en-GB" sz="1600" i="1" dirty="0">
                <a:solidFill>
                  <a:schemeClr val="bg1"/>
                </a:solidFill>
                <a:latin typeface="+mj-lt"/>
              </a:rPr>
              <a:t>mirror components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1A06523-E198-4442-8532-95136ECEC5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3" t="7407" r="28796"/>
          <a:stretch/>
        </p:blipFill>
        <p:spPr>
          <a:xfrm>
            <a:off x="4030989" y="2209800"/>
            <a:ext cx="1622398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FFE760-8BC1-4262-83E4-2EE9DB029DFD}"/>
              </a:ext>
            </a:extLst>
          </p:cNvPr>
          <p:cNvSpPr txBox="1"/>
          <p:nvPr/>
        </p:nvSpPr>
        <p:spPr>
          <a:xfrm>
            <a:off x="5025807" y="3147367"/>
            <a:ext cx="2284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i="1" spc="300" dirty="0">
                <a:solidFill>
                  <a:srgbClr val="FFFF00"/>
                </a:solidFill>
                <a:latin typeface="+mj-lt"/>
              </a:rPr>
              <a:t>Q + A’s </a:t>
            </a:r>
          </a:p>
        </p:txBody>
      </p:sp>
    </p:spTree>
    <p:extLst>
      <p:ext uri="{BB962C8B-B14F-4D97-AF65-F5344CB8AC3E}">
        <p14:creationId xmlns:p14="http://schemas.microsoft.com/office/powerpoint/2010/main" val="131579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188</Words>
  <Application>Microsoft Office PowerPoint</Application>
  <PresentationFormat>Widescreen</PresentationFormat>
  <Paragraphs>57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Pieniazek</dc:creator>
  <cp:lastModifiedBy>Michael Pieniazek</cp:lastModifiedBy>
  <cp:revision>158</cp:revision>
  <dcterms:created xsi:type="dcterms:W3CDTF">2022-01-17T02:43:48Z</dcterms:created>
  <dcterms:modified xsi:type="dcterms:W3CDTF">2022-01-30T10:45:04Z</dcterms:modified>
</cp:coreProperties>
</file>